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5841663" cy="9001125"/>
  <p:notesSz cx="6858000" cy="9144000"/>
  <p:defaultTextStyle>
    <a:defPPr>
      <a:defRPr lang="en-US"/>
    </a:defPPr>
    <a:lvl1pPr marL="0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09757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19515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29272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39029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548786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258544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4968301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678058" algn="l" defTabSz="141951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749" y="-106"/>
      </p:cViewPr>
      <p:guideLst>
        <p:guide orient="horz" pos="2835"/>
        <p:guide pos="49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125" y="2796183"/>
            <a:ext cx="13465414" cy="19294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50" y="5100637"/>
            <a:ext cx="11089164" cy="23002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29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39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48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58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68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78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206" y="360463"/>
            <a:ext cx="3564374" cy="76801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83" y="360463"/>
            <a:ext cx="10429095" cy="76801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382" y="5784057"/>
            <a:ext cx="13465414" cy="1787723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82" y="3815062"/>
            <a:ext cx="13465414" cy="1968995"/>
          </a:xfrm>
        </p:spPr>
        <p:txBody>
          <a:bodyPr anchor="b"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70975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1951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2927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3902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54878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25854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96830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67805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83" y="2100263"/>
            <a:ext cx="6996734" cy="5940326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52846" y="2100263"/>
            <a:ext cx="6996734" cy="5940326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83" y="2014836"/>
            <a:ext cx="6999486" cy="839688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9757" indent="0">
              <a:buNone/>
              <a:defRPr sz="3100" b="1"/>
            </a:lvl2pPr>
            <a:lvl3pPr marL="1419515" indent="0">
              <a:buNone/>
              <a:defRPr sz="2800" b="1"/>
            </a:lvl3pPr>
            <a:lvl4pPr marL="2129272" indent="0">
              <a:buNone/>
              <a:defRPr sz="2500" b="1"/>
            </a:lvl4pPr>
            <a:lvl5pPr marL="2839029" indent="0">
              <a:buNone/>
              <a:defRPr sz="2500" b="1"/>
            </a:lvl5pPr>
            <a:lvl6pPr marL="3548786" indent="0">
              <a:buNone/>
              <a:defRPr sz="2500" b="1"/>
            </a:lvl6pPr>
            <a:lvl7pPr marL="4258544" indent="0">
              <a:buNone/>
              <a:defRPr sz="2500" b="1"/>
            </a:lvl7pPr>
            <a:lvl8pPr marL="4968301" indent="0">
              <a:buNone/>
              <a:defRPr sz="2500" b="1"/>
            </a:lvl8pPr>
            <a:lvl9pPr marL="5678058" indent="0">
              <a:buNone/>
              <a:defRPr sz="2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083" y="2854523"/>
            <a:ext cx="6999486" cy="518606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7346" y="2014836"/>
            <a:ext cx="7002235" cy="839688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9757" indent="0">
              <a:buNone/>
              <a:defRPr sz="3100" b="1"/>
            </a:lvl2pPr>
            <a:lvl3pPr marL="1419515" indent="0">
              <a:buNone/>
              <a:defRPr sz="2800" b="1"/>
            </a:lvl3pPr>
            <a:lvl4pPr marL="2129272" indent="0">
              <a:buNone/>
              <a:defRPr sz="2500" b="1"/>
            </a:lvl4pPr>
            <a:lvl5pPr marL="2839029" indent="0">
              <a:buNone/>
              <a:defRPr sz="2500" b="1"/>
            </a:lvl5pPr>
            <a:lvl6pPr marL="3548786" indent="0">
              <a:buNone/>
              <a:defRPr sz="2500" b="1"/>
            </a:lvl6pPr>
            <a:lvl7pPr marL="4258544" indent="0">
              <a:buNone/>
              <a:defRPr sz="2500" b="1"/>
            </a:lvl7pPr>
            <a:lvl8pPr marL="4968301" indent="0">
              <a:buNone/>
              <a:defRPr sz="2500" b="1"/>
            </a:lvl8pPr>
            <a:lvl9pPr marL="5678058" indent="0">
              <a:buNone/>
              <a:defRPr sz="2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47346" y="2854523"/>
            <a:ext cx="7002235" cy="518606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84" y="358378"/>
            <a:ext cx="5211798" cy="1525191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650" y="358379"/>
            <a:ext cx="8855930" cy="7682211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7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084" y="1883570"/>
            <a:ext cx="5211798" cy="6157020"/>
          </a:xfrm>
        </p:spPr>
        <p:txBody>
          <a:bodyPr/>
          <a:lstStyle>
            <a:lvl1pPr marL="0" indent="0">
              <a:buNone/>
              <a:defRPr sz="2200"/>
            </a:lvl1pPr>
            <a:lvl2pPr marL="709757" indent="0">
              <a:buNone/>
              <a:defRPr sz="1900"/>
            </a:lvl2pPr>
            <a:lvl3pPr marL="1419515" indent="0">
              <a:buNone/>
              <a:defRPr sz="1600"/>
            </a:lvl3pPr>
            <a:lvl4pPr marL="2129272" indent="0">
              <a:buNone/>
              <a:defRPr sz="1400"/>
            </a:lvl4pPr>
            <a:lvl5pPr marL="2839029" indent="0">
              <a:buNone/>
              <a:defRPr sz="1400"/>
            </a:lvl5pPr>
            <a:lvl6pPr marL="3548786" indent="0">
              <a:buNone/>
              <a:defRPr sz="1400"/>
            </a:lvl6pPr>
            <a:lvl7pPr marL="4258544" indent="0">
              <a:buNone/>
              <a:defRPr sz="1400"/>
            </a:lvl7pPr>
            <a:lvl8pPr marL="4968301" indent="0">
              <a:buNone/>
              <a:defRPr sz="1400"/>
            </a:lvl8pPr>
            <a:lvl9pPr marL="5678058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5077" y="6300787"/>
            <a:ext cx="9504998" cy="743844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5077" y="804267"/>
            <a:ext cx="9504998" cy="5400675"/>
          </a:xfrm>
        </p:spPr>
        <p:txBody>
          <a:bodyPr/>
          <a:lstStyle>
            <a:lvl1pPr marL="0" indent="0">
              <a:buNone/>
              <a:defRPr sz="5000"/>
            </a:lvl1pPr>
            <a:lvl2pPr marL="709757" indent="0">
              <a:buNone/>
              <a:defRPr sz="4300"/>
            </a:lvl2pPr>
            <a:lvl3pPr marL="1419515" indent="0">
              <a:buNone/>
              <a:defRPr sz="3700"/>
            </a:lvl3pPr>
            <a:lvl4pPr marL="2129272" indent="0">
              <a:buNone/>
              <a:defRPr sz="3100"/>
            </a:lvl4pPr>
            <a:lvl5pPr marL="2839029" indent="0">
              <a:buNone/>
              <a:defRPr sz="3100"/>
            </a:lvl5pPr>
            <a:lvl6pPr marL="3548786" indent="0">
              <a:buNone/>
              <a:defRPr sz="3100"/>
            </a:lvl6pPr>
            <a:lvl7pPr marL="4258544" indent="0">
              <a:buNone/>
              <a:defRPr sz="3100"/>
            </a:lvl7pPr>
            <a:lvl8pPr marL="4968301" indent="0">
              <a:buNone/>
              <a:defRPr sz="3100"/>
            </a:lvl8pPr>
            <a:lvl9pPr marL="5678058" indent="0">
              <a:buNone/>
              <a:defRPr sz="3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5077" y="7044631"/>
            <a:ext cx="9504998" cy="1056381"/>
          </a:xfrm>
        </p:spPr>
        <p:txBody>
          <a:bodyPr/>
          <a:lstStyle>
            <a:lvl1pPr marL="0" indent="0">
              <a:buNone/>
              <a:defRPr sz="2200"/>
            </a:lvl1pPr>
            <a:lvl2pPr marL="709757" indent="0">
              <a:buNone/>
              <a:defRPr sz="1900"/>
            </a:lvl2pPr>
            <a:lvl3pPr marL="1419515" indent="0">
              <a:buNone/>
              <a:defRPr sz="1600"/>
            </a:lvl3pPr>
            <a:lvl4pPr marL="2129272" indent="0">
              <a:buNone/>
              <a:defRPr sz="1400"/>
            </a:lvl4pPr>
            <a:lvl5pPr marL="2839029" indent="0">
              <a:buNone/>
              <a:defRPr sz="1400"/>
            </a:lvl5pPr>
            <a:lvl6pPr marL="3548786" indent="0">
              <a:buNone/>
              <a:defRPr sz="1400"/>
            </a:lvl6pPr>
            <a:lvl7pPr marL="4258544" indent="0">
              <a:buNone/>
              <a:defRPr sz="1400"/>
            </a:lvl7pPr>
            <a:lvl8pPr marL="4968301" indent="0">
              <a:buNone/>
              <a:defRPr sz="1400"/>
            </a:lvl8pPr>
            <a:lvl9pPr marL="5678058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83" y="360462"/>
            <a:ext cx="14257497" cy="1500188"/>
          </a:xfrm>
          <a:prstGeom prst="rect">
            <a:avLst/>
          </a:prstGeom>
        </p:spPr>
        <p:txBody>
          <a:bodyPr vert="horz" lIns="141951" tIns="70976" rIns="141951" bIns="7097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83" y="2100263"/>
            <a:ext cx="14257497" cy="5940326"/>
          </a:xfrm>
          <a:prstGeom prst="rect">
            <a:avLst/>
          </a:prstGeom>
        </p:spPr>
        <p:txBody>
          <a:bodyPr vert="horz" lIns="141951" tIns="70976" rIns="141951" bIns="7097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83" y="8342710"/>
            <a:ext cx="3696388" cy="479227"/>
          </a:xfrm>
          <a:prstGeom prst="rect">
            <a:avLst/>
          </a:prstGeom>
        </p:spPr>
        <p:txBody>
          <a:bodyPr vert="horz" lIns="141951" tIns="70976" rIns="141951" bIns="7097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2568" y="8342710"/>
            <a:ext cx="5016527" cy="479227"/>
          </a:xfrm>
          <a:prstGeom prst="rect">
            <a:avLst/>
          </a:prstGeom>
        </p:spPr>
        <p:txBody>
          <a:bodyPr vert="horz" lIns="141951" tIns="70976" rIns="141951" bIns="7097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192" y="8342710"/>
            <a:ext cx="3696388" cy="479227"/>
          </a:xfrm>
          <a:prstGeom prst="rect">
            <a:avLst/>
          </a:prstGeom>
        </p:spPr>
        <p:txBody>
          <a:bodyPr vert="horz" lIns="141951" tIns="70976" rIns="141951" bIns="70976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9515" rtl="0" eaLnBrk="1" latinLnBrk="0" hangingPunct="1">
        <a:spcBef>
          <a:spcPct val="0"/>
        </a:spcBef>
        <a:buNone/>
        <a:defRPr sz="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2318" indent="-532318" algn="l" defTabSz="1419515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1pPr>
      <a:lvl2pPr marL="1153356" indent="-443598" algn="l" defTabSz="1419515" rtl="0" eaLnBrk="1" latinLnBrk="0" hangingPunct="1">
        <a:spcBef>
          <a:spcPct val="20000"/>
        </a:spcBef>
        <a:buFont typeface="Arial" pitchFamily="34" charset="0"/>
        <a:buChar char="–"/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1774393" indent="-354879" algn="l" defTabSz="141951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84150" indent="-354879" algn="l" defTabSz="1419515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93908" indent="-354879" algn="l" defTabSz="1419515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03665" indent="-354879" algn="l" defTabSz="141951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13422" indent="-354879" algn="l" defTabSz="141951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323180" indent="-354879" algn="l" defTabSz="141951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032937" indent="-354879" algn="l" defTabSz="141951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09757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19515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29272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39029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48786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58544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68301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678058" algn="l" defTabSz="1419515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ata Analytics\170741706043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7431" y="58423"/>
            <a:ext cx="8750326" cy="8942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ata Analytics\Data Ter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2231" y="0"/>
            <a:ext cx="8001000" cy="9001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between Import, </a:t>
            </a:r>
            <a:r>
              <a:rPr lang="en-US" dirty="0" err="1" smtClean="0"/>
              <a:t>DirectQuery</a:t>
            </a:r>
            <a:r>
              <a:rPr lang="en-US" dirty="0" smtClean="0"/>
              <a:t>, and Live Connection modes in Power BI: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3123" y="2400300"/>
            <a:ext cx="5148540" cy="560070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 smtClean="0"/>
              <a:t>Live Connection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Data Handling: Direct connection to SSAS models or Power BI datasets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Performance: Depends on the SSAS model or dataset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Use Cases: Ideal for using centralized, pre-built models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Limitations: No data modeling or custom measures in Power BI.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76596" y="2400300"/>
            <a:ext cx="5148540" cy="5600700"/>
          </a:xfrm>
          <a:prstGeom prst="rect">
            <a:avLst/>
          </a:prstGeom>
        </p:spPr>
        <p:txBody>
          <a:bodyPr vert="horz" lIns="141951" tIns="70976" rIns="141951" bIns="70976" rtlCol="0">
            <a:normAutofit fontScale="92500" lnSpcReduction="20000"/>
          </a:bodyPr>
          <a:lstStyle/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b="1" dirty="0" err="1" smtClean="0"/>
              <a:t>DirectQuery</a:t>
            </a:r>
            <a:r>
              <a:rPr lang="en-US" b="1" dirty="0" smtClean="0"/>
              <a:t> Mode</a:t>
            </a:r>
            <a:r>
              <a:rPr lang="en-US" b="1" dirty="0" smtClean="0"/>
              <a:t>: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Data </a:t>
            </a:r>
            <a:r>
              <a:rPr lang="en-US" dirty="0" err="1" smtClean="0"/>
              <a:t>Handling:Data</a:t>
            </a:r>
            <a:r>
              <a:rPr lang="en-US" dirty="0" smtClean="0"/>
              <a:t> remains in the source; queries run in real-time</a:t>
            </a:r>
            <a:r>
              <a:rPr lang="en-US" dirty="0" smtClean="0"/>
              <a:t>.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Performance: Depends on the data source's speed</a:t>
            </a:r>
            <a:r>
              <a:rPr lang="en-US" dirty="0" smtClean="0"/>
              <a:t>.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Use Cases: Suitable for large datasets and real-time analysis</a:t>
            </a:r>
            <a:r>
              <a:rPr lang="en-US" dirty="0" smtClean="0"/>
              <a:t>.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Limitations: Limited DAX functions; slower if the source isn't optimized.</a:t>
            </a:r>
            <a:endParaRPr lang="en-US" sz="5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8056" y="2400300"/>
            <a:ext cx="5148540" cy="5600700"/>
          </a:xfrm>
          <a:prstGeom prst="rect">
            <a:avLst/>
          </a:prstGeom>
        </p:spPr>
        <p:txBody>
          <a:bodyPr vert="horz" lIns="141951" tIns="70976" rIns="141951" bIns="70976" rtlCol="0">
            <a:normAutofit fontScale="47500" lnSpcReduction="20000"/>
          </a:bodyPr>
          <a:lstStyle/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5000" b="1" dirty="0" smtClean="0"/>
              <a:t>Import Mode: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- Data </a:t>
            </a:r>
            <a:r>
              <a:rPr lang="en-US" sz="5000" dirty="0" err="1" smtClean="0"/>
              <a:t>Handling:Data</a:t>
            </a:r>
            <a:r>
              <a:rPr lang="en-US" sz="5000" dirty="0" smtClean="0"/>
              <a:t> is imported and stored in Power BI's memory.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- Performance: Fast, as data is preloaded.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- Use Cases: Best for small to medium datasets; supports complex calculations.</a:t>
            </a:r>
          </a:p>
          <a:p>
            <a:pPr marL="532318" indent="-53231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5000" dirty="0" smtClean="0"/>
              <a:t>- </a:t>
            </a:r>
            <a:r>
              <a:rPr lang="en-US" sz="5000" dirty="0" err="1" smtClean="0"/>
              <a:t>Limitations:Requires</a:t>
            </a:r>
            <a:r>
              <a:rPr lang="en-US" sz="5000" dirty="0" smtClean="0"/>
              <a:t> scheduled refreshes; limited by dataset size.</a:t>
            </a:r>
            <a:br>
              <a:rPr lang="en-US" sz="5000" dirty="0" smtClean="0"/>
            </a:br>
            <a:endParaRPr lang="en-US" sz="5000" dirty="0"/>
          </a:p>
        </p:txBody>
      </p:sp>
      <p:sp>
        <p:nvSpPr>
          <p:cNvPr id="6" name="TextBox 5"/>
          <p:cNvSpPr txBox="1"/>
          <p:nvPr/>
        </p:nvSpPr>
        <p:spPr>
          <a:xfrm>
            <a:off x="660070" y="8201026"/>
            <a:ext cx="13252083" cy="435726"/>
          </a:xfrm>
          <a:prstGeom prst="rect">
            <a:avLst/>
          </a:prstGeom>
          <a:noFill/>
        </p:spPr>
        <p:txBody>
          <a:bodyPr wrap="none" lIns="141951" tIns="70976" rIns="141951" bIns="70976" rtlCol="0">
            <a:spAutoFit/>
          </a:bodyPr>
          <a:lstStyle/>
          <a:p>
            <a:r>
              <a:rPr lang="en-US" sz="1900" b="1" dirty="0" smtClean="0">
                <a:solidFill>
                  <a:srgbClr val="FF0000"/>
                </a:solidFill>
              </a:rPr>
              <a:t>Note: Choose Import for performance, </a:t>
            </a:r>
            <a:r>
              <a:rPr lang="en-US" sz="1900" b="1" dirty="0" err="1" smtClean="0">
                <a:solidFill>
                  <a:srgbClr val="FF0000"/>
                </a:solidFill>
              </a:rPr>
              <a:t>DirectQuery</a:t>
            </a:r>
            <a:r>
              <a:rPr lang="en-US" sz="1900" b="1" dirty="0" smtClean="0">
                <a:solidFill>
                  <a:srgbClr val="FF0000"/>
                </a:solidFill>
              </a:rPr>
              <a:t> for real-time data, and Live Connection for using existing centralized models.</a:t>
            </a:r>
            <a:endParaRPr lang="en-US" sz="19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ata Analytics\OLAP vs O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2430" y="1700212"/>
            <a:ext cx="11887201" cy="46776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ata Analytics\Power BI VS Tablau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2222" y="0"/>
            <a:ext cx="10561109" cy="8870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Data Analytics\Visual Guide to Chart Selec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4375" y="0"/>
            <a:ext cx="8800926" cy="89511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ata Analytics\Where to use which ch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4166" y="1"/>
            <a:ext cx="11749233" cy="89011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44</Words>
  <Application>Microsoft Office PowerPoint</Application>
  <PresentationFormat>Custom</PresentationFormat>
  <Paragraphs>17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Differences between Import, DirectQuery, and Live Connection modes in Power BI: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9</cp:revision>
  <dcterms:created xsi:type="dcterms:W3CDTF">2006-08-16T00:00:00Z</dcterms:created>
  <dcterms:modified xsi:type="dcterms:W3CDTF">2024-08-28T11:17:28Z</dcterms:modified>
</cp:coreProperties>
</file>